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</p:sldMasterIdLst>
  <p:notesMasterIdLst>
    <p:notesMasterId r:id="rId14"/>
  </p:notesMasterIdLst>
  <p:handoutMasterIdLst>
    <p:handoutMasterId r:id="rId15"/>
  </p:handoutMasterIdLst>
  <p:sldIdLst>
    <p:sldId id="263" r:id="rId2"/>
    <p:sldId id="256" r:id="rId3"/>
    <p:sldId id="257" r:id="rId4"/>
    <p:sldId id="260" r:id="rId5"/>
    <p:sldId id="284" r:id="rId6"/>
    <p:sldId id="281" r:id="rId7"/>
    <p:sldId id="283" r:id="rId8"/>
    <p:sldId id="282" r:id="rId9"/>
    <p:sldId id="286" r:id="rId10"/>
    <p:sldId id="280" r:id="rId11"/>
    <p:sldId id="287" r:id="rId12"/>
    <p:sldId id="279" r:id="rId13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6"/>
    </p:embeddedFont>
    <p:embeddedFont>
      <p:font typeface="Roboto Condensed Light" panose="02000000000000000000" pitchFamily="2" charset="0"/>
      <p:regular r:id="rId17"/>
      <p:italic r:id="rId18"/>
    </p:embeddedFont>
    <p:embeddedFont>
      <p:font typeface="Work Sans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44F98D-B85A-4A47-86A6-384CD9D39F37}">
  <a:tblStyle styleId="{2044F98D-B85A-4A47-86A6-384CD9D39F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2855EC8C-1958-EA8D-B7BB-F94AF01983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DC0A87F-1951-A615-2CC6-EB27D522BF6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AA84B3-C73F-4BA1-B085-F9DF6CF68D5B}" type="datetimeFigureOut">
              <a:rPr lang="fr-FR" smtClean="0"/>
              <a:t>01/12/2022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F74A3A0-7688-672C-BA88-63B2D8CDDBE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EDDF36B-F887-F1F5-E7E8-1429C325F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6E7AA4-C150-4A09-903F-D2556CEABD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971278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04e860fe09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04e860fe09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4e860fe0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4e860fe0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9530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2f94db1f8_0_29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02f94db1f8_0_29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10457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104e860fe09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Google Shape;791;g104e860fe09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2f94db1f8_0_29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02f94db1f8_0_29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4e860fe0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4e860fe0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2f94db1f8_0_29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02f94db1f8_0_29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5792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4e860fe0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4e860fe0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6360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2f94db1f8_0_29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02f94db1f8_0_29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4973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4e860fe0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4e860fe0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8063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2f94db1f8_0_29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02f94db1f8_0_29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5516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209325" y="0"/>
            <a:ext cx="5932800" cy="51435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880925" y="2075825"/>
            <a:ext cx="4737000" cy="14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069900" y="3864238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715100" y="952775"/>
            <a:ext cx="7713900" cy="32382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706700" y="192521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1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706700" y="2809998"/>
            <a:ext cx="4360200" cy="3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-1875" y="0"/>
            <a:ext cx="5940600" cy="51435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017725"/>
            <a:ext cx="7704000" cy="3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715050" y="1396900"/>
            <a:ext cx="7713900" cy="23499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715100" y="1719275"/>
            <a:ext cx="7713900" cy="17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6" r:id="rId6"/>
    <p:sldLayoutId id="2147483658" r:id="rId7"/>
    <p:sldLayoutId id="2147483673" r:id="rId8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8"/>
          <p:cNvSpPr txBox="1">
            <a:spLocks noGrp="1"/>
          </p:cNvSpPr>
          <p:nvPr>
            <p:ph type="title"/>
          </p:nvPr>
        </p:nvSpPr>
        <p:spPr>
          <a:xfrm>
            <a:off x="715100" y="1719275"/>
            <a:ext cx="7713900" cy="17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fr-FR" sz="3200" b="1" i="0">
                <a:solidFill>
                  <a:schemeClr val="bg1"/>
                </a:solidFill>
                <a:effectLst/>
                <a:latin typeface="Inter"/>
              </a:rPr>
              <a:t>Optimisez la gestion des données d'une boutique avec R ou Python</a:t>
            </a:r>
            <a:endParaRPr lang="fr-FR" sz="3200" b="1" i="0" dirty="0">
              <a:solidFill>
                <a:schemeClr val="bg1"/>
              </a:solidFill>
              <a:effectLst/>
              <a:latin typeface="Inte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706699" y="1925210"/>
            <a:ext cx="477087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Representation graphique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title" idx="2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05.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7BC4B70-3718-696D-9C3B-3A566488F31E}"/>
              </a:ext>
            </a:extLst>
          </p:cNvPr>
          <p:cNvSpPr txBox="1"/>
          <p:nvPr/>
        </p:nvSpPr>
        <p:spPr>
          <a:xfrm>
            <a:off x="8857281" y="4703736"/>
            <a:ext cx="286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160907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/>
      <p:bldP spid="2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body" idx="1"/>
          </p:nvPr>
        </p:nvSpPr>
        <p:spPr>
          <a:xfrm>
            <a:off x="650259" y="294375"/>
            <a:ext cx="7704000" cy="3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000" dirty="0">
                <a:solidFill>
                  <a:schemeClr val="lt1"/>
                </a:solidFill>
              </a:rPr>
              <a:t>Il existe plusieurs type de représentation graphique ou sous forme de tableau  en fonction de la  ou des variables que nous allons utilisés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000" dirty="0">
              <a:solidFill>
                <a:schemeClr val="lt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000" dirty="0">
                <a:solidFill>
                  <a:schemeClr val="lt1"/>
                </a:solidFill>
              </a:rPr>
              <a:t> Pour les variables quantitatives nous utiliserons des schémas tel que des histogrammes ou diagramme en bâton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000" dirty="0">
              <a:solidFill>
                <a:schemeClr val="lt1"/>
              </a:solidFill>
            </a:endParaRPr>
          </a:p>
          <a:p>
            <a:pPr marL="17145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000" dirty="0">
                <a:solidFill>
                  <a:schemeClr val="lt1"/>
                </a:solidFill>
              </a:rPr>
              <a:t>Pour les variables qualitatives nous utiliserons des schémas tel que les Pie chart ou Bar plot</a:t>
            </a:r>
          </a:p>
          <a:p>
            <a:pPr marL="17145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000" dirty="0">
              <a:solidFill>
                <a:schemeClr val="lt1"/>
              </a:solidFill>
            </a:endParaRPr>
          </a:p>
          <a:p>
            <a:pPr marL="17145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000" dirty="0">
                <a:solidFill>
                  <a:schemeClr val="lt1"/>
                </a:solidFill>
              </a:rPr>
              <a:t>Il existe bien sur d’autre schéma permettant des analyses plus poussées tel que les </a:t>
            </a:r>
            <a:r>
              <a:rPr lang="fr-FR" sz="2000" dirty="0" err="1">
                <a:solidFill>
                  <a:schemeClr val="lt1"/>
                </a:solidFill>
              </a:rPr>
              <a:t>boxplot</a:t>
            </a:r>
            <a:r>
              <a:rPr lang="fr-FR" sz="2000" dirty="0">
                <a:solidFill>
                  <a:schemeClr val="lt1"/>
                </a:solidFill>
              </a:rPr>
              <a:t> ou des nuages points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endParaRPr sz="2000" dirty="0">
              <a:solidFill>
                <a:schemeClr val="lt1"/>
              </a:solidFill>
            </a:endParaRPr>
          </a:p>
        </p:txBody>
      </p:sp>
      <p:cxnSp>
        <p:nvCxnSpPr>
          <p:cNvPr id="188" name="Google Shape;188;p32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43FAD8F4-CB10-F685-F0C4-EA952CF92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59" y="2965229"/>
            <a:ext cx="4704407" cy="217827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20F17E4-8DF8-3259-BC12-EA08DB1F66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1966" y="3303520"/>
            <a:ext cx="3874574" cy="1839980"/>
          </a:xfrm>
          <a:prstGeom prst="rect">
            <a:avLst/>
          </a:prstGeom>
        </p:spPr>
      </p:pic>
      <p:pic>
        <p:nvPicPr>
          <p:cNvPr id="7" name="Image 6" descr="Une image contenant table&#10;&#10;Description générée automatiquement">
            <a:extLst>
              <a:ext uri="{FF2B5EF4-FFF2-40B4-BE49-F238E27FC236}">
                <a16:creationId xmlns:a16="http://schemas.microsoft.com/office/drawing/2014/main" id="{2616BF59-8AFB-3270-9309-C798ECC08D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896" y="1365257"/>
            <a:ext cx="2697714" cy="227857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9E7A749B-EBCD-D254-9379-204BE8A4A268}"/>
              </a:ext>
            </a:extLst>
          </p:cNvPr>
          <p:cNvSpPr txBox="1"/>
          <p:nvPr/>
        </p:nvSpPr>
        <p:spPr>
          <a:xfrm>
            <a:off x="8857281" y="4742482"/>
            <a:ext cx="286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9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BF5FD0F-1891-A181-8EF2-7228383042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1087" y="1672699"/>
            <a:ext cx="4762913" cy="163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472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5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3600" dirty="0">
                <a:solidFill>
                  <a:schemeClr val="lt1"/>
                </a:solidFill>
              </a:rPr>
              <a:t>Présentation du Notebook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5182A91-AC8D-D015-79CE-7335F84F62D9}"/>
              </a:ext>
            </a:extLst>
          </p:cNvPr>
          <p:cNvSpPr txBox="1"/>
          <p:nvPr/>
        </p:nvSpPr>
        <p:spPr>
          <a:xfrm>
            <a:off x="8725545" y="4734733"/>
            <a:ext cx="418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10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" name="Google Shape;176;p31"/>
          <p:cNvCxnSpPr/>
          <p:nvPr/>
        </p:nvCxnSpPr>
        <p:spPr>
          <a:xfrm>
            <a:off x="5960775" y="3682125"/>
            <a:ext cx="42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7" name="Google Shape;177;p31"/>
          <p:cNvGrpSpPr/>
          <p:nvPr/>
        </p:nvGrpSpPr>
        <p:grpSpPr>
          <a:xfrm>
            <a:off x="6390674" y="581487"/>
            <a:ext cx="822575" cy="973354"/>
            <a:chOff x="1596150" y="238125"/>
            <a:chExt cx="4424825" cy="5235900"/>
          </a:xfrm>
        </p:grpSpPr>
        <p:sp>
          <p:nvSpPr>
            <p:cNvPr id="179" name="Google Shape;179;p31"/>
            <p:cNvSpPr/>
            <p:nvPr/>
          </p:nvSpPr>
          <p:spPr>
            <a:xfrm>
              <a:off x="2306908" y="905263"/>
              <a:ext cx="676848" cy="822152"/>
            </a:xfrm>
            <a:custGeom>
              <a:avLst/>
              <a:gdLst/>
              <a:ahLst/>
              <a:cxnLst/>
              <a:rect l="l" t="t" r="r" b="b"/>
              <a:pathLst>
                <a:path w="27074" h="32886" extrusionOk="0">
                  <a:moveTo>
                    <a:pt x="13177" y="5763"/>
                  </a:moveTo>
                  <a:cubicBezTo>
                    <a:pt x="14519" y="5763"/>
                    <a:pt x="15517" y="6074"/>
                    <a:pt x="16221" y="6663"/>
                  </a:cubicBezTo>
                  <a:cubicBezTo>
                    <a:pt x="16909" y="7252"/>
                    <a:pt x="17252" y="8120"/>
                    <a:pt x="17252" y="9249"/>
                  </a:cubicBezTo>
                  <a:cubicBezTo>
                    <a:pt x="17252" y="10395"/>
                    <a:pt x="16909" y="11262"/>
                    <a:pt x="16221" y="11852"/>
                  </a:cubicBezTo>
                  <a:cubicBezTo>
                    <a:pt x="15517" y="12441"/>
                    <a:pt x="14519" y="12719"/>
                    <a:pt x="13177" y="12719"/>
                  </a:cubicBezTo>
                  <a:lnTo>
                    <a:pt x="8479" y="12719"/>
                  </a:lnTo>
                  <a:lnTo>
                    <a:pt x="8479" y="5763"/>
                  </a:lnTo>
                  <a:close/>
                  <a:moveTo>
                    <a:pt x="13455" y="18497"/>
                  </a:moveTo>
                  <a:cubicBezTo>
                    <a:pt x="15174" y="18497"/>
                    <a:pt x="16467" y="18857"/>
                    <a:pt x="17318" y="19578"/>
                  </a:cubicBezTo>
                  <a:cubicBezTo>
                    <a:pt x="18169" y="20282"/>
                    <a:pt x="18595" y="21345"/>
                    <a:pt x="18595" y="22770"/>
                  </a:cubicBezTo>
                  <a:cubicBezTo>
                    <a:pt x="18595" y="24226"/>
                    <a:pt x="18153" y="25307"/>
                    <a:pt x="17302" y="26027"/>
                  </a:cubicBezTo>
                  <a:cubicBezTo>
                    <a:pt x="16450" y="26747"/>
                    <a:pt x="15157" y="27107"/>
                    <a:pt x="13455" y="27107"/>
                  </a:cubicBezTo>
                  <a:lnTo>
                    <a:pt x="8479" y="27107"/>
                  </a:lnTo>
                  <a:lnTo>
                    <a:pt x="8479" y="18497"/>
                  </a:lnTo>
                  <a:close/>
                  <a:moveTo>
                    <a:pt x="0" y="1"/>
                  </a:moveTo>
                  <a:lnTo>
                    <a:pt x="0" y="32885"/>
                  </a:lnTo>
                  <a:lnTo>
                    <a:pt x="14077" y="32885"/>
                  </a:lnTo>
                  <a:cubicBezTo>
                    <a:pt x="18447" y="32885"/>
                    <a:pt x="21721" y="32100"/>
                    <a:pt x="23865" y="30545"/>
                  </a:cubicBezTo>
                  <a:cubicBezTo>
                    <a:pt x="25993" y="28990"/>
                    <a:pt x="27074" y="26616"/>
                    <a:pt x="27074" y="23457"/>
                  </a:cubicBezTo>
                  <a:cubicBezTo>
                    <a:pt x="27074" y="21378"/>
                    <a:pt x="26566" y="19643"/>
                    <a:pt x="25568" y="18219"/>
                  </a:cubicBezTo>
                  <a:cubicBezTo>
                    <a:pt x="24569" y="16779"/>
                    <a:pt x="23161" y="15813"/>
                    <a:pt x="21345" y="15289"/>
                  </a:cubicBezTo>
                  <a:cubicBezTo>
                    <a:pt x="22769" y="14733"/>
                    <a:pt x="23865" y="13914"/>
                    <a:pt x="24602" y="12801"/>
                  </a:cubicBezTo>
                  <a:cubicBezTo>
                    <a:pt x="25355" y="11655"/>
                    <a:pt x="25731" y="10297"/>
                    <a:pt x="25731" y="8693"/>
                  </a:cubicBezTo>
                  <a:cubicBezTo>
                    <a:pt x="25731" y="5664"/>
                    <a:pt x="24700" y="3455"/>
                    <a:pt x="22654" y="2063"/>
                  </a:cubicBezTo>
                  <a:cubicBezTo>
                    <a:pt x="20608" y="688"/>
                    <a:pt x="17302" y="1"/>
                    <a:pt x="12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1596150" y="238125"/>
              <a:ext cx="4424825" cy="5235900"/>
            </a:xfrm>
            <a:custGeom>
              <a:avLst/>
              <a:gdLst/>
              <a:ahLst/>
              <a:cxnLst/>
              <a:rect l="l" t="t" r="r" b="b"/>
              <a:pathLst>
                <a:path w="176993" h="209436" extrusionOk="0">
                  <a:moveTo>
                    <a:pt x="163898" y="3274"/>
                  </a:moveTo>
                  <a:lnTo>
                    <a:pt x="90125" y="47780"/>
                  </a:lnTo>
                  <a:lnTo>
                    <a:pt x="90125" y="3274"/>
                  </a:lnTo>
                  <a:close/>
                  <a:moveTo>
                    <a:pt x="173703" y="3274"/>
                  </a:moveTo>
                  <a:lnTo>
                    <a:pt x="173703" y="33326"/>
                  </a:lnTo>
                  <a:lnTo>
                    <a:pt x="90125" y="82448"/>
                  </a:lnTo>
                  <a:lnTo>
                    <a:pt x="90125" y="51692"/>
                  </a:lnTo>
                  <a:lnTo>
                    <a:pt x="170380" y="3274"/>
                  </a:lnTo>
                  <a:close/>
                  <a:moveTo>
                    <a:pt x="86852" y="3274"/>
                  </a:moveTo>
                  <a:lnTo>
                    <a:pt x="86852" y="83725"/>
                  </a:lnTo>
                  <a:lnTo>
                    <a:pt x="3291" y="83725"/>
                  </a:lnTo>
                  <a:lnTo>
                    <a:pt x="3291" y="3274"/>
                  </a:lnTo>
                  <a:close/>
                  <a:moveTo>
                    <a:pt x="173703" y="37189"/>
                  </a:moveTo>
                  <a:lnTo>
                    <a:pt x="173703" y="67307"/>
                  </a:lnTo>
                  <a:lnTo>
                    <a:pt x="145385" y="83725"/>
                  </a:lnTo>
                  <a:lnTo>
                    <a:pt x="94528" y="83725"/>
                  </a:lnTo>
                  <a:lnTo>
                    <a:pt x="173703" y="37189"/>
                  </a:lnTo>
                  <a:close/>
                  <a:moveTo>
                    <a:pt x="173703" y="71089"/>
                  </a:moveTo>
                  <a:lnTo>
                    <a:pt x="173703" y="83725"/>
                  </a:lnTo>
                  <a:lnTo>
                    <a:pt x="151900" y="83725"/>
                  </a:lnTo>
                  <a:lnTo>
                    <a:pt x="173703" y="71089"/>
                  </a:lnTo>
                  <a:close/>
                  <a:moveTo>
                    <a:pt x="86852" y="86999"/>
                  </a:moveTo>
                  <a:lnTo>
                    <a:pt x="86852" y="173654"/>
                  </a:lnTo>
                  <a:cubicBezTo>
                    <a:pt x="76016" y="173474"/>
                    <a:pt x="65311" y="171215"/>
                    <a:pt x="55326" y="166975"/>
                  </a:cubicBezTo>
                  <a:cubicBezTo>
                    <a:pt x="45210" y="162703"/>
                    <a:pt x="36011" y="156500"/>
                    <a:pt x="28253" y="148725"/>
                  </a:cubicBezTo>
                  <a:cubicBezTo>
                    <a:pt x="20461" y="140966"/>
                    <a:pt x="14258" y="131767"/>
                    <a:pt x="9985" y="121635"/>
                  </a:cubicBezTo>
                  <a:cubicBezTo>
                    <a:pt x="5550" y="111142"/>
                    <a:pt x="3274" y="99864"/>
                    <a:pt x="3291" y="88472"/>
                  </a:cubicBezTo>
                  <a:lnTo>
                    <a:pt x="3291" y="86999"/>
                  </a:lnTo>
                  <a:close/>
                  <a:moveTo>
                    <a:pt x="173686" y="86999"/>
                  </a:moveTo>
                  <a:lnTo>
                    <a:pt x="173686" y="88472"/>
                  </a:lnTo>
                  <a:cubicBezTo>
                    <a:pt x="173719" y="99864"/>
                    <a:pt x="171444" y="111142"/>
                    <a:pt x="167008" y="121635"/>
                  </a:cubicBezTo>
                  <a:cubicBezTo>
                    <a:pt x="162719" y="131767"/>
                    <a:pt x="156516" y="140966"/>
                    <a:pt x="148741" y="148725"/>
                  </a:cubicBezTo>
                  <a:cubicBezTo>
                    <a:pt x="140982" y="156500"/>
                    <a:pt x="131783" y="162703"/>
                    <a:pt x="121651" y="166992"/>
                  </a:cubicBezTo>
                  <a:cubicBezTo>
                    <a:pt x="111666" y="171215"/>
                    <a:pt x="100961" y="173474"/>
                    <a:pt x="90125" y="173670"/>
                  </a:cubicBezTo>
                  <a:lnTo>
                    <a:pt x="90125" y="86999"/>
                  </a:lnTo>
                  <a:close/>
                  <a:moveTo>
                    <a:pt x="17" y="0"/>
                  </a:moveTo>
                  <a:lnTo>
                    <a:pt x="17" y="88472"/>
                  </a:lnTo>
                  <a:cubicBezTo>
                    <a:pt x="1" y="100306"/>
                    <a:pt x="2358" y="112026"/>
                    <a:pt x="6974" y="122911"/>
                  </a:cubicBezTo>
                  <a:cubicBezTo>
                    <a:pt x="11409" y="133436"/>
                    <a:pt x="17859" y="142979"/>
                    <a:pt x="25928" y="151049"/>
                  </a:cubicBezTo>
                  <a:cubicBezTo>
                    <a:pt x="33998" y="159135"/>
                    <a:pt x="43541" y="165568"/>
                    <a:pt x="54049" y="170004"/>
                  </a:cubicBezTo>
                  <a:cubicBezTo>
                    <a:pt x="64443" y="174407"/>
                    <a:pt x="75574" y="176764"/>
                    <a:pt x="86852" y="176944"/>
                  </a:cubicBezTo>
                  <a:lnTo>
                    <a:pt x="86852" y="209435"/>
                  </a:lnTo>
                  <a:lnTo>
                    <a:pt x="90125" y="209435"/>
                  </a:lnTo>
                  <a:lnTo>
                    <a:pt x="90125" y="176944"/>
                  </a:lnTo>
                  <a:cubicBezTo>
                    <a:pt x="101403" y="176747"/>
                    <a:pt x="112550" y="174390"/>
                    <a:pt x="122928" y="170004"/>
                  </a:cubicBezTo>
                  <a:cubicBezTo>
                    <a:pt x="133436" y="165568"/>
                    <a:pt x="142996" y="159119"/>
                    <a:pt x="151049" y="151049"/>
                  </a:cubicBezTo>
                  <a:cubicBezTo>
                    <a:pt x="159135" y="142996"/>
                    <a:pt x="165568" y="133436"/>
                    <a:pt x="170020" y="122928"/>
                  </a:cubicBezTo>
                  <a:cubicBezTo>
                    <a:pt x="174636" y="112026"/>
                    <a:pt x="176993" y="100323"/>
                    <a:pt x="176976" y="88488"/>
                  </a:cubicBezTo>
                  <a:lnTo>
                    <a:pt x="176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1"/>
            <p:cNvSpPr/>
            <p:nvPr/>
          </p:nvSpPr>
          <p:spPr>
            <a:xfrm>
              <a:off x="2361375" y="2806750"/>
              <a:ext cx="998925" cy="998900"/>
            </a:xfrm>
            <a:custGeom>
              <a:avLst/>
              <a:gdLst/>
              <a:ahLst/>
              <a:cxnLst/>
              <a:rect l="l" t="t" r="r" b="b"/>
              <a:pathLst>
                <a:path w="39957" h="39956" extrusionOk="0">
                  <a:moveTo>
                    <a:pt x="19970" y="0"/>
                  </a:moveTo>
                  <a:lnTo>
                    <a:pt x="1" y="19970"/>
                  </a:lnTo>
                  <a:lnTo>
                    <a:pt x="19970" y="39956"/>
                  </a:lnTo>
                  <a:lnTo>
                    <a:pt x="39956" y="19970"/>
                  </a:lnTo>
                  <a:lnTo>
                    <a:pt x="19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9A99CE0B-0B4E-B64F-9763-3B59741628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8162" y="1764659"/>
            <a:ext cx="4332633" cy="20121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882CA8F-59BA-01EE-5E3A-E1A7AF897B14}"/>
              </a:ext>
            </a:extLst>
          </p:cNvPr>
          <p:cNvSpPr/>
          <p:nvPr/>
        </p:nvSpPr>
        <p:spPr>
          <a:xfrm>
            <a:off x="6450307" y="951787"/>
            <a:ext cx="1027609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0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5EC4DC2-AEBB-4C00-2251-F655CE507AAF}"/>
              </a:ext>
            </a:extLst>
          </p:cNvPr>
          <p:cNvSpPr txBox="1"/>
          <p:nvPr/>
        </p:nvSpPr>
        <p:spPr>
          <a:xfrm>
            <a:off x="4920712" y="4029559"/>
            <a:ext cx="4006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>
                <a:solidFill>
                  <a:schemeClr val="bg1"/>
                </a:solidFill>
              </a:rPr>
              <a:t>Bottleneck</a:t>
            </a:r>
            <a:r>
              <a:rPr lang="fr-FR" dirty="0">
                <a:solidFill>
                  <a:schemeClr val="bg1"/>
                </a:solidFill>
              </a:rPr>
              <a:t> un marchand de vin très prestigieux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1A4BFFC-C963-B663-9813-05DBC0426E5F}"/>
              </a:ext>
            </a:extLst>
          </p:cNvPr>
          <p:cNvSpPr txBox="1"/>
          <p:nvPr/>
        </p:nvSpPr>
        <p:spPr>
          <a:xfrm>
            <a:off x="8562813" y="4711485"/>
            <a:ext cx="286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SOmmaire</a:t>
            </a:r>
            <a:endParaRPr dirty="0"/>
          </a:p>
        </p:txBody>
      </p:sp>
      <p:sp>
        <p:nvSpPr>
          <p:cNvPr id="187" name="Google Shape;187;p32"/>
          <p:cNvSpPr txBox="1">
            <a:spLocks noGrp="1"/>
          </p:cNvSpPr>
          <p:nvPr>
            <p:ph type="body" idx="1"/>
          </p:nvPr>
        </p:nvSpPr>
        <p:spPr>
          <a:xfrm>
            <a:off x="720000" y="1017725"/>
            <a:ext cx="7704000" cy="3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400" dirty="0">
                <a:solidFill>
                  <a:schemeClr val="lt1"/>
                </a:solidFill>
              </a:rPr>
              <a:t>Nettoyer un jeu de donnée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400" dirty="0">
              <a:solidFill>
                <a:schemeClr val="lt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400" dirty="0">
                <a:solidFill>
                  <a:schemeClr val="lt1"/>
                </a:solidFill>
              </a:rPr>
              <a:t>Analyse Univariée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400" dirty="0">
              <a:solidFill>
                <a:schemeClr val="lt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400" dirty="0">
                <a:solidFill>
                  <a:schemeClr val="lt1"/>
                </a:solidFill>
              </a:rPr>
              <a:t>Analyse Bivariée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400" dirty="0">
              <a:solidFill>
                <a:schemeClr val="lt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400" dirty="0">
                <a:solidFill>
                  <a:schemeClr val="lt1"/>
                </a:solidFill>
              </a:rPr>
              <a:t>Représentation graphique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400" dirty="0">
              <a:solidFill>
                <a:schemeClr val="lt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400" dirty="0">
                <a:solidFill>
                  <a:schemeClr val="lt1"/>
                </a:solidFill>
              </a:rPr>
              <a:t>Présentation Notebook</a:t>
            </a:r>
            <a:endParaRPr sz="2400" dirty="0">
              <a:solidFill>
                <a:schemeClr val="lt1"/>
              </a:solidFill>
            </a:endParaRPr>
          </a:p>
        </p:txBody>
      </p:sp>
      <p:cxnSp>
        <p:nvCxnSpPr>
          <p:cNvPr id="188" name="Google Shape;188;p32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443C1633-A968-4A7B-2A2E-8B487D3EDE0B}"/>
              </a:ext>
            </a:extLst>
          </p:cNvPr>
          <p:cNvSpPr txBox="1"/>
          <p:nvPr/>
        </p:nvSpPr>
        <p:spPr>
          <a:xfrm>
            <a:off x="8562813" y="4711485"/>
            <a:ext cx="286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706700" y="192521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Nettoyer un jeu de donnée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title" idx="2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CDB70E7-5238-CD70-B273-BAC202BED21A}"/>
              </a:ext>
            </a:extLst>
          </p:cNvPr>
          <p:cNvSpPr txBox="1"/>
          <p:nvPr/>
        </p:nvSpPr>
        <p:spPr>
          <a:xfrm>
            <a:off x="8849532" y="4703736"/>
            <a:ext cx="294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/>
      <p:bldP spid="2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body" idx="1"/>
          </p:nvPr>
        </p:nvSpPr>
        <p:spPr>
          <a:xfrm>
            <a:off x="720000" y="1017725"/>
            <a:ext cx="7704000" cy="3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1800" dirty="0">
                <a:solidFill>
                  <a:schemeClr val="lt1"/>
                </a:solidFill>
              </a:rPr>
              <a:t>Le nettoyage de donnée correspond à l’analyse des éléments qui constitue notre </a:t>
            </a:r>
            <a:r>
              <a:rPr lang="fr-FR" sz="1800" dirty="0" err="1">
                <a:solidFill>
                  <a:schemeClr val="lt1"/>
                </a:solidFill>
              </a:rPr>
              <a:t>dataframe</a:t>
            </a:r>
            <a:r>
              <a:rPr lang="fr-FR" sz="1800" dirty="0">
                <a:solidFill>
                  <a:schemeClr val="lt1"/>
                </a:solidFill>
              </a:rPr>
              <a:t>  et permet de repérer toute erreur ou valeur manquante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1800" dirty="0">
              <a:solidFill>
                <a:schemeClr val="lt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1800" dirty="0">
                <a:solidFill>
                  <a:schemeClr val="lt1"/>
                </a:solidFill>
              </a:rPr>
              <a:t>C’ est un passage obligé afin d’obtenir set qui évitera des erreurs dans  nos graphiques et analyses, il est possible avec Pandas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1800" dirty="0">
              <a:solidFill>
                <a:schemeClr val="lt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1800" dirty="0">
                <a:solidFill>
                  <a:schemeClr val="lt1"/>
                </a:solidFill>
              </a:rPr>
              <a:t>Il existe différent type de recherche d’erreur tel que les valeurs manquantes, les </a:t>
            </a:r>
            <a:r>
              <a:rPr lang="fr-FR" sz="1800" dirty="0" err="1">
                <a:solidFill>
                  <a:schemeClr val="lt1"/>
                </a:solidFill>
              </a:rPr>
              <a:t>outliers</a:t>
            </a:r>
            <a:r>
              <a:rPr lang="fr-FR" sz="1800" dirty="0">
                <a:solidFill>
                  <a:schemeClr val="lt1"/>
                </a:solidFill>
              </a:rPr>
              <a:t> ou encore les doublons…</a:t>
            </a:r>
            <a:endParaRPr sz="1800" dirty="0">
              <a:solidFill>
                <a:schemeClr val="lt1"/>
              </a:solidFill>
            </a:endParaRPr>
          </a:p>
        </p:txBody>
      </p:sp>
      <p:cxnSp>
        <p:nvCxnSpPr>
          <p:cNvPr id="188" name="Google Shape;188;p32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FEEAB65B-83A1-AD90-7C26-5E0E24797BCA}"/>
              </a:ext>
            </a:extLst>
          </p:cNvPr>
          <p:cNvSpPr txBox="1"/>
          <p:nvPr/>
        </p:nvSpPr>
        <p:spPr>
          <a:xfrm>
            <a:off x="8562813" y="4711485"/>
            <a:ext cx="286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17921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706700" y="192521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Analyse univariee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title" idx="2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258C461-B360-8584-666F-1A9C6C93D2BD}"/>
              </a:ext>
            </a:extLst>
          </p:cNvPr>
          <p:cNvSpPr txBox="1"/>
          <p:nvPr/>
        </p:nvSpPr>
        <p:spPr>
          <a:xfrm>
            <a:off x="8857281" y="4757980"/>
            <a:ext cx="286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560225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/>
      <p:bldP spid="2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body" idx="1"/>
          </p:nvPr>
        </p:nvSpPr>
        <p:spPr>
          <a:xfrm>
            <a:off x="588265" y="294375"/>
            <a:ext cx="7704000" cy="4305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1800" dirty="0">
                <a:solidFill>
                  <a:schemeClr val="lt1"/>
                </a:solidFill>
              </a:rPr>
              <a:t>Une analyse univariée est une analyse effectuée sur une variable à la fois, Il existe différentes sorte de mesure:</a:t>
            </a:r>
          </a:p>
          <a:p>
            <a:pPr marL="0" lvl="0" indent="0">
              <a:buClr>
                <a:schemeClr val="bg1"/>
              </a:buClr>
              <a:buNone/>
            </a:pPr>
            <a:endParaRPr lang="fr-FR" sz="18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1800" dirty="0">
                <a:solidFill>
                  <a:schemeClr val="lt1"/>
                </a:solidFill>
              </a:rPr>
              <a:t>De Tendance Centrale : Permet d'avoir une idée de la valeur autour de laquelle se concentrent l'ensemble de nos valeurs (</a:t>
            </a:r>
            <a:r>
              <a:rPr lang="fr-FR" sz="1800" dirty="0" err="1">
                <a:solidFill>
                  <a:schemeClr val="lt1"/>
                </a:solidFill>
              </a:rPr>
              <a:t>Médiane,Moyenne,Mode</a:t>
            </a:r>
            <a:r>
              <a:rPr lang="fr-FR" sz="1800" dirty="0">
                <a:solidFill>
                  <a:schemeClr val="lt1"/>
                </a:solidFill>
              </a:rPr>
              <a:t>)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18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1800" dirty="0">
                <a:solidFill>
                  <a:schemeClr val="lt1"/>
                </a:solidFill>
              </a:rPr>
              <a:t>De Dispersion: Complète les mesures de tendance centrales, en précisant la façon dont les valeurs se répartissent autour de ces dernières (</a:t>
            </a:r>
            <a:r>
              <a:rPr lang="fr-FR" sz="1800" dirty="0" err="1">
                <a:solidFill>
                  <a:schemeClr val="lt1"/>
                </a:solidFill>
              </a:rPr>
              <a:t>Écart-type,Variance</a:t>
            </a:r>
            <a:r>
              <a:rPr lang="fr-FR" sz="1800" dirty="0">
                <a:solidFill>
                  <a:schemeClr val="lt1"/>
                </a:solidFill>
              </a:rPr>
              <a:t>..)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18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1800" dirty="0">
                <a:solidFill>
                  <a:schemeClr val="lt1"/>
                </a:solidFill>
              </a:rPr>
              <a:t>De Forme: Détermine si la majeure partie des valeurs est plus petite ou plus grande que la moyenne(</a:t>
            </a:r>
            <a:r>
              <a:rPr lang="fr-FR" sz="1800" dirty="0" err="1">
                <a:solidFill>
                  <a:schemeClr val="lt1"/>
                </a:solidFill>
              </a:rPr>
              <a:t>Skewness,Kurtosis</a:t>
            </a:r>
            <a:r>
              <a:rPr lang="fr-FR" sz="1800" dirty="0">
                <a:solidFill>
                  <a:schemeClr val="lt1"/>
                </a:solidFill>
              </a:rPr>
              <a:t>..)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18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1800" dirty="0">
                <a:solidFill>
                  <a:schemeClr val="lt1"/>
                </a:solidFill>
              </a:rPr>
              <a:t>De Concentration: Permet d'évaluer si une variable est également répartie (ou non) entre différents individus. (Courbe de Lorenz)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18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18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18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0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0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0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0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0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0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sz="2000" dirty="0">
              <a:solidFill>
                <a:schemeClr val="lt1"/>
              </a:solidFill>
            </a:endParaRPr>
          </a:p>
        </p:txBody>
      </p:sp>
      <p:cxnSp>
        <p:nvCxnSpPr>
          <p:cNvPr id="188" name="Google Shape;188;p32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63B41042-389A-C497-2EE6-A9BCAF04AF52}"/>
              </a:ext>
            </a:extLst>
          </p:cNvPr>
          <p:cNvSpPr txBox="1"/>
          <p:nvPr/>
        </p:nvSpPr>
        <p:spPr>
          <a:xfrm>
            <a:off x="8562813" y="4711485"/>
            <a:ext cx="286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038265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706700" y="1925210"/>
            <a:ext cx="4360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</a:t>
            </a:r>
            <a:r>
              <a:rPr lang="en" dirty="0"/>
              <a:t>nalyse bivariee</a:t>
            </a:r>
            <a:endParaRPr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title" idx="2"/>
          </p:nvPr>
        </p:nvSpPr>
        <p:spPr>
          <a:xfrm>
            <a:off x="1783750" y="1837573"/>
            <a:ext cx="1831500" cy="14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238ED9B-E4AC-9258-BAAA-7C6343B78409}"/>
              </a:ext>
            </a:extLst>
          </p:cNvPr>
          <p:cNvSpPr txBox="1"/>
          <p:nvPr/>
        </p:nvSpPr>
        <p:spPr>
          <a:xfrm>
            <a:off x="8857281" y="4734733"/>
            <a:ext cx="286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282602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/>
      <p:bldP spid="2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body" idx="1"/>
          </p:nvPr>
        </p:nvSpPr>
        <p:spPr>
          <a:xfrm>
            <a:off x="720000" y="1017725"/>
            <a:ext cx="7704000" cy="3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000" dirty="0">
                <a:solidFill>
                  <a:schemeClr val="lt1"/>
                </a:solidFill>
              </a:rPr>
              <a:t>L’analyse bivariée C’est l’étude des relations entre deux variables 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0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000" dirty="0">
                <a:solidFill>
                  <a:schemeClr val="lt1"/>
                </a:solidFill>
              </a:rPr>
              <a:t>Cette relation s’appelle la corrélation si on connaît la valeur de l'une, alors on peut plus ou moins précisément déduire la valeur de l'autre.</a:t>
            </a: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fr-FR" sz="2000" dirty="0">
              <a:solidFill>
                <a:schemeClr val="lt1"/>
              </a:solidFill>
            </a:endParaRPr>
          </a:p>
          <a:p>
            <a:pPr marL="171450" lvl="0" indent="-1714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fr-FR" sz="2000" dirty="0">
                <a:solidFill>
                  <a:schemeClr val="lt1"/>
                </a:solidFill>
              </a:rPr>
              <a:t>Afin de voir les relations entre les différentes variables il est préférable de faire des représentations graphiques</a:t>
            </a:r>
            <a:endParaRPr sz="2000" dirty="0">
              <a:solidFill>
                <a:schemeClr val="lt1"/>
              </a:solidFill>
            </a:endParaRPr>
          </a:p>
        </p:txBody>
      </p:sp>
      <p:cxnSp>
        <p:nvCxnSpPr>
          <p:cNvPr id="188" name="Google Shape;188;p32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5E8BC601-56DE-6674-4646-063AB391D9FA}"/>
              </a:ext>
            </a:extLst>
          </p:cNvPr>
          <p:cNvSpPr txBox="1"/>
          <p:nvPr/>
        </p:nvSpPr>
        <p:spPr>
          <a:xfrm>
            <a:off x="8562813" y="4711485"/>
            <a:ext cx="286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946559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d Wine Brand MK Plan by Slidesgo">
  <a:themeElements>
    <a:clrScheme name="Simple Light">
      <a:dk1>
        <a:srgbClr val="191919"/>
      </a:dk1>
      <a:lt1>
        <a:srgbClr val="FFFFFF"/>
      </a:lt1>
      <a:dk2>
        <a:srgbClr val="98000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17944</TotalTime>
  <Words>384</Words>
  <Application>Microsoft Office PowerPoint</Application>
  <PresentationFormat>Affichage à l'écran (16:9)</PresentationFormat>
  <Paragraphs>67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Roboto Condensed Light</vt:lpstr>
      <vt:lpstr>Bebas Neue</vt:lpstr>
      <vt:lpstr>Wingdings</vt:lpstr>
      <vt:lpstr>Inter</vt:lpstr>
      <vt:lpstr>Work Sans</vt:lpstr>
      <vt:lpstr>Arial</vt:lpstr>
      <vt:lpstr>Anaheim</vt:lpstr>
      <vt:lpstr>Red Wine Brand MK Plan by Slidesgo</vt:lpstr>
      <vt:lpstr>Optimisez la gestion des données d'une boutique avec R ou Python</vt:lpstr>
      <vt:lpstr>Présentation PowerPoint</vt:lpstr>
      <vt:lpstr>SOmmaire</vt:lpstr>
      <vt:lpstr>Nettoyer un jeu de donnée</vt:lpstr>
      <vt:lpstr>Présentation PowerPoint</vt:lpstr>
      <vt:lpstr>Analyse univariee</vt:lpstr>
      <vt:lpstr>Présentation PowerPoint</vt:lpstr>
      <vt:lpstr>Analyse bivariee</vt:lpstr>
      <vt:lpstr>Présentation PowerPoint</vt:lpstr>
      <vt:lpstr>Representation graphique</vt:lpstr>
      <vt:lpstr>Présentation PowerPoint</vt:lpstr>
      <vt:lpstr>Présentation du Notebook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Optimisez la gestion des données d'une boutique avec R ou Python</dc:title>
  <dc:creator>Kevin Zircon</dc:creator>
  <cp:lastModifiedBy>kevin zircon</cp:lastModifiedBy>
  <cp:revision>10</cp:revision>
  <dcterms:modified xsi:type="dcterms:W3CDTF">2022-12-14T09:45:48Z</dcterms:modified>
</cp:coreProperties>
</file>